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6" r:id="rId2"/>
    <p:sldId id="347" r:id="rId3"/>
    <p:sldId id="284" r:id="rId4"/>
    <p:sldId id="358" r:id="rId5"/>
    <p:sldId id="355" r:id="rId6"/>
    <p:sldId id="359" r:id="rId7"/>
    <p:sldId id="360" r:id="rId8"/>
    <p:sldId id="296" r:id="rId9"/>
    <p:sldId id="354" r:id="rId10"/>
    <p:sldId id="356" r:id="rId11"/>
    <p:sldId id="357" r:id="rId12"/>
    <p:sldId id="348" r:id="rId13"/>
    <p:sldId id="35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 Sperling" initials="JS" lastIdx="1" clrIdx="0">
    <p:extLst>
      <p:ext uri="{19B8F6BF-5375-455C-9EA6-DF929625EA0E}">
        <p15:presenceInfo xmlns:p15="http://schemas.microsoft.com/office/powerpoint/2012/main" userId="S::jsperling@SNLandPlan.com::13026142-8719-4844-9e14-9f1de17cd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6FC0C"/>
    <a:srgbClr val="13DFF5"/>
    <a:srgbClr val="0DFBFB"/>
    <a:srgbClr val="F6F612"/>
    <a:srgbClr val="BE0EC2"/>
    <a:srgbClr val="9618B8"/>
    <a:srgbClr val="E848D5"/>
    <a:srgbClr val="D3AFA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8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9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8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48F4-2AF9-4BC8-A92E-EE24021B27AF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1A77-6383-49B1-84DC-1F6BEFBDB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58341-FAD1-8D33-6DCC-C6762DFB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53F580-663A-3602-AAC0-2A97735D304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AutoShape 2" descr="March 1, 2019 South Florida Water Management District 3301 Gun ...">
            <a:extLst>
              <a:ext uri="{FF2B5EF4-FFF2-40B4-BE49-F238E27FC236}">
                <a16:creationId xmlns:a16="http://schemas.microsoft.com/office/drawing/2014/main" id="{F2030659-8548-0AD6-572C-E42F11071B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256AF-857E-EC85-17DD-DD2F4DA6529B}"/>
              </a:ext>
            </a:extLst>
          </p:cNvPr>
          <p:cNvSpPr txBox="1"/>
          <p:nvPr/>
        </p:nvSpPr>
        <p:spPr>
          <a:xfrm>
            <a:off x="638073" y="1830816"/>
            <a:ext cx="109158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CDNK Medical</a:t>
            </a:r>
          </a:p>
          <a:p>
            <a:pPr algn="ctr"/>
            <a:endParaRPr lang="en-US" altLang="en-US" sz="20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10700-D4E8-237E-7CA9-D0E150D41361}"/>
              </a:ext>
            </a:extLst>
          </p:cNvPr>
          <p:cNvSpPr txBox="1"/>
          <p:nvPr/>
        </p:nvSpPr>
        <p:spPr>
          <a:xfrm>
            <a:off x="1559184" y="292789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Indian Trail Improvement District (ITID) – Board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Hearing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April 16,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6D53E-0655-A4E9-C102-D05F8AA79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5786877"/>
            <a:ext cx="2743795" cy="9127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20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A32B9-1F4E-F0DC-AC54-05A72730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DBE462-85F8-9F3B-EDDF-47429FC4052F}"/>
              </a:ext>
            </a:extLst>
          </p:cNvPr>
          <p:cNvSpPr/>
          <p:nvPr/>
        </p:nvSpPr>
        <p:spPr>
          <a:xfrm>
            <a:off x="0" y="0"/>
            <a:ext cx="12192000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9207D92-0D27-BD02-2806-E70408FA9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2000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818904-A5FA-3A44-17C1-B417E12B1D04}"/>
              </a:ext>
            </a:extLst>
          </p:cNvPr>
          <p:cNvCxnSpPr/>
          <p:nvPr/>
        </p:nvCxnSpPr>
        <p:spPr>
          <a:xfrm>
            <a:off x="11392487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CC947CC-D0F9-8D2C-488F-B828F2629507}"/>
              </a:ext>
            </a:extLst>
          </p:cNvPr>
          <p:cNvSpPr/>
          <p:nvPr/>
        </p:nvSpPr>
        <p:spPr>
          <a:xfrm>
            <a:off x="11503009" y="103868"/>
            <a:ext cx="506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10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2190B-D733-EAD7-2F46-494B43193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1"/>
            <a:ext cx="947917" cy="677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05F2652-EFCF-3122-9CD1-10356B465A3B}"/>
              </a:ext>
            </a:extLst>
          </p:cNvPr>
          <p:cNvSpPr/>
          <p:nvPr/>
        </p:nvSpPr>
        <p:spPr>
          <a:xfrm>
            <a:off x="4678790" y="160403"/>
            <a:ext cx="4063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CONCEPT SITE 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A1AA7-1E93-9C8F-4D95-3FB33BE6D282}"/>
              </a:ext>
            </a:extLst>
          </p:cNvPr>
          <p:cNvSpPr/>
          <p:nvPr/>
        </p:nvSpPr>
        <p:spPr>
          <a:xfrm rot="10800000">
            <a:off x="0" y="1270657"/>
            <a:ext cx="12192000" cy="55873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4BFBF-7E7C-7966-593B-91A1CF1A2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03" y="934679"/>
            <a:ext cx="8380602" cy="583382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0BAE24-4775-C9DC-D0AB-2869B998D9A7}"/>
              </a:ext>
            </a:extLst>
          </p:cNvPr>
          <p:cNvCxnSpPr>
            <a:cxnSpLocks/>
          </p:cNvCxnSpPr>
          <p:nvPr/>
        </p:nvCxnSpPr>
        <p:spPr>
          <a:xfrm>
            <a:off x="6735339" y="1705769"/>
            <a:ext cx="0" cy="28438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76E7868-F0EB-58E7-6477-FF20A1054DA5}"/>
              </a:ext>
            </a:extLst>
          </p:cNvPr>
          <p:cNvSpPr/>
          <p:nvPr/>
        </p:nvSpPr>
        <p:spPr>
          <a:xfrm>
            <a:off x="6710743" y="2683643"/>
            <a:ext cx="2149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+/- 2.5 Miles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C7ABE-5C06-F8D7-8D1F-A84B0EFE2608}"/>
              </a:ext>
            </a:extLst>
          </p:cNvPr>
          <p:cNvSpPr txBox="1"/>
          <p:nvPr/>
        </p:nvSpPr>
        <p:spPr>
          <a:xfrm>
            <a:off x="3367881" y="6111347"/>
            <a:ext cx="1078282" cy="369332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Westlake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C0849E-28C6-1B22-EA85-CD445620DC1B}"/>
              </a:ext>
            </a:extLst>
          </p:cNvPr>
          <p:cNvSpPr/>
          <p:nvPr/>
        </p:nvSpPr>
        <p:spPr>
          <a:xfrm>
            <a:off x="4764945" y="5816454"/>
            <a:ext cx="394284" cy="559179"/>
          </a:xfrm>
          <a:prstGeom prst="ellipse">
            <a:avLst/>
          </a:prstGeom>
          <a:solidFill>
            <a:srgbClr val="F6FC0C">
              <a:alpha val="20000"/>
            </a:srgbClr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BAE88F-267B-A940-B07D-F3C4D7D9133F}"/>
              </a:ext>
            </a:extLst>
          </p:cNvPr>
          <p:cNvSpPr/>
          <p:nvPr/>
        </p:nvSpPr>
        <p:spPr>
          <a:xfrm>
            <a:off x="5938672" y="1690289"/>
            <a:ext cx="85890" cy="129014"/>
          </a:xfrm>
          <a:custGeom>
            <a:avLst/>
            <a:gdLst>
              <a:gd name="connsiteX0" fmla="*/ 42863 w 847725"/>
              <a:gd name="connsiteY0" fmla="*/ 4762 h 1343025"/>
              <a:gd name="connsiteX1" fmla="*/ 847725 w 847725"/>
              <a:gd name="connsiteY1" fmla="*/ 0 h 1343025"/>
              <a:gd name="connsiteX2" fmla="*/ 814388 w 847725"/>
              <a:gd name="connsiteY2" fmla="*/ 1343025 h 1343025"/>
              <a:gd name="connsiteX3" fmla="*/ 0 w 847725"/>
              <a:gd name="connsiteY3" fmla="*/ 1328737 h 1343025"/>
              <a:gd name="connsiteX4" fmla="*/ 42863 w 847725"/>
              <a:gd name="connsiteY4" fmla="*/ 476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25" h="1343025">
                <a:moveTo>
                  <a:pt x="42863" y="4762"/>
                </a:moveTo>
                <a:lnTo>
                  <a:pt x="847725" y="0"/>
                </a:lnTo>
                <a:lnTo>
                  <a:pt x="814388" y="1343025"/>
                </a:lnTo>
                <a:lnTo>
                  <a:pt x="0" y="1328737"/>
                </a:lnTo>
                <a:lnTo>
                  <a:pt x="42863" y="4762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E86659-A5F9-A3DB-37A9-3EF2FB7F9484}"/>
              </a:ext>
            </a:extLst>
          </p:cNvPr>
          <p:cNvCxnSpPr>
            <a:cxnSpLocks/>
          </p:cNvCxnSpPr>
          <p:nvPr/>
        </p:nvCxnSpPr>
        <p:spPr>
          <a:xfrm>
            <a:off x="5360193" y="1302586"/>
            <a:ext cx="578478" cy="458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0D6E5-9903-AC67-B7C6-AE6A452ABBBC}"/>
              </a:ext>
            </a:extLst>
          </p:cNvPr>
          <p:cNvSpPr/>
          <p:nvPr/>
        </p:nvSpPr>
        <p:spPr>
          <a:xfrm>
            <a:off x="4622724" y="902568"/>
            <a:ext cx="8034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SITE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D467D2-BB3A-6E1E-5931-0D00707CF4B6}"/>
              </a:ext>
            </a:extLst>
          </p:cNvPr>
          <p:cNvSpPr/>
          <p:nvPr/>
        </p:nvSpPr>
        <p:spPr>
          <a:xfrm>
            <a:off x="5982985" y="1646499"/>
            <a:ext cx="85890" cy="79375"/>
          </a:xfrm>
          <a:prstGeom prst="ellipse">
            <a:avLst/>
          </a:prstGeom>
          <a:solidFill>
            <a:srgbClr val="0DFB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8FE3F9-157E-421A-47A9-3F3E3817B367}"/>
              </a:ext>
            </a:extLst>
          </p:cNvPr>
          <p:cNvSpPr/>
          <p:nvPr/>
        </p:nvSpPr>
        <p:spPr>
          <a:xfrm>
            <a:off x="5982985" y="1779615"/>
            <a:ext cx="85890" cy="79375"/>
          </a:xfrm>
          <a:prstGeom prst="ellipse">
            <a:avLst/>
          </a:prstGeom>
          <a:solidFill>
            <a:srgbClr val="0DFB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3C881-FAB5-D4A4-063B-D7D1DD65B612}"/>
              </a:ext>
            </a:extLst>
          </p:cNvPr>
          <p:cNvSpPr txBox="1"/>
          <p:nvPr/>
        </p:nvSpPr>
        <p:spPr>
          <a:xfrm>
            <a:off x="5038431" y="1582567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91</a:t>
            </a:r>
            <a:r>
              <a:rPr lang="en-US" sz="800" baseline="30000" dirty="0">
                <a:solidFill>
                  <a:schemeClr val="bg1"/>
                </a:solidFill>
              </a:rPr>
              <a:t>st</a:t>
            </a:r>
            <a:r>
              <a:rPr lang="en-US" sz="800" dirty="0">
                <a:solidFill>
                  <a:schemeClr val="bg1"/>
                </a:solidFill>
              </a:rPr>
              <a:t> Place 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A773F5-2B5D-6B4A-C2A9-6C2796D802E3}"/>
              </a:ext>
            </a:extLst>
          </p:cNvPr>
          <p:cNvSpPr txBox="1"/>
          <p:nvPr/>
        </p:nvSpPr>
        <p:spPr>
          <a:xfrm>
            <a:off x="5033591" y="1705769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90</a:t>
            </a:r>
            <a:r>
              <a:rPr lang="en-US" sz="800" baseline="30000" dirty="0">
                <a:solidFill>
                  <a:schemeClr val="bg1"/>
                </a:solidFill>
              </a:rPr>
              <a:t>th</a:t>
            </a:r>
            <a:r>
              <a:rPr lang="en-US" sz="800" dirty="0">
                <a:solidFill>
                  <a:schemeClr val="bg1"/>
                </a:solidFill>
              </a:rPr>
              <a:t> Street 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BEB50B-ACA1-70DB-DA6B-85143AFFC693}"/>
              </a:ext>
            </a:extLst>
          </p:cNvPr>
          <p:cNvSpPr/>
          <p:nvPr/>
        </p:nvSpPr>
        <p:spPr>
          <a:xfrm>
            <a:off x="5687333" y="1377140"/>
            <a:ext cx="674457" cy="657258"/>
          </a:xfrm>
          <a:prstGeom prst="ellipse">
            <a:avLst/>
          </a:prstGeom>
          <a:solidFill>
            <a:srgbClr val="F6FC0C">
              <a:alpha val="20000"/>
            </a:srgbClr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62E5CC-26C8-FFDF-3C2A-CA081DE6C6D1}"/>
              </a:ext>
            </a:extLst>
          </p:cNvPr>
          <p:cNvSpPr/>
          <p:nvPr/>
        </p:nvSpPr>
        <p:spPr>
          <a:xfrm>
            <a:off x="5897095" y="4490367"/>
            <a:ext cx="85890" cy="79375"/>
          </a:xfrm>
          <a:prstGeom prst="ellipse">
            <a:avLst/>
          </a:prstGeom>
          <a:solidFill>
            <a:srgbClr val="0DFB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55A183-7C0B-6C7C-2612-A58F3ACACDA0}"/>
              </a:ext>
            </a:extLst>
          </p:cNvPr>
          <p:cNvSpPr/>
          <p:nvPr/>
        </p:nvSpPr>
        <p:spPr>
          <a:xfrm>
            <a:off x="5897095" y="4596444"/>
            <a:ext cx="85890" cy="79375"/>
          </a:xfrm>
          <a:prstGeom prst="ellipse">
            <a:avLst/>
          </a:prstGeom>
          <a:solidFill>
            <a:srgbClr val="0DFB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F46799-DD20-A25E-4F2E-30ABD6FB6996}"/>
              </a:ext>
            </a:extLst>
          </p:cNvPr>
          <p:cNvSpPr/>
          <p:nvPr/>
        </p:nvSpPr>
        <p:spPr>
          <a:xfrm>
            <a:off x="5933359" y="4309393"/>
            <a:ext cx="85890" cy="79375"/>
          </a:xfrm>
          <a:prstGeom prst="ellipse">
            <a:avLst/>
          </a:prstGeom>
          <a:solidFill>
            <a:srgbClr val="0DFB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F657DD-6E6E-C024-27B5-90FDB10CD2DA}"/>
              </a:ext>
            </a:extLst>
          </p:cNvPr>
          <p:cNvSpPr/>
          <p:nvPr/>
        </p:nvSpPr>
        <p:spPr>
          <a:xfrm>
            <a:off x="5933359" y="4230018"/>
            <a:ext cx="85890" cy="79375"/>
          </a:xfrm>
          <a:prstGeom prst="ellipse">
            <a:avLst/>
          </a:prstGeom>
          <a:solidFill>
            <a:srgbClr val="0DFB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FB4AE1-A335-027F-5CB5-104137EB22B9}"/>
              </a:ext>
            </a:extLst>
          </p:cNvPr>
          <p:cNvSpPr/>
          <p:nvPr/>
        </p:nvSpPr>
        <p:spPr>
          <a:xfrm>
            <a:off x="5933359" y="4150643"/>
            <a:ext cx="85890" cy="79375"/>
          </a:xfrm>
          <a:prstGeom prst="ellipse">
            <a:avLst/>
          </a:prstGeom>
          <a:solidFill>
            <a:srgbClr val="0DFB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F00E7-A71C-EF82-4F7F-55EB361C36D9}"/>
              </a:ext>
            </a:extLst>
          </p:cNvPr>
          <p:cNvSpPr txBox="1"/>
          <p:nvPr/>
        </p:nvSpPr>
        <p:spPr>
          <a:xfrm>
            <a:off x="5188523" y="4082609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72</a:t>
            </a:r>
            <a:r>
              <a:rPr lang="en-US" sz="800" baseline="30000" dirty="0">
                <a:solidFill>
                  <a:schemeClr val="bg1"/>
                </a:solidFill>
              </a:rPr>
              <a:t>nd</a:t>
            </a:r>
            <a:r>
              <a:rPr lang="en-US" sz="800" dirty="0">
                <a:solidFill>
                  <a:schemeClr val="bg1"/>
                </a:solidFill>
              </a:rPr>
              <a:t> Road 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2A272F-7263-A583-9A8E-10AA5603F288}"/>
              </a:ext>
            </a:extLst>
          </p:cNvPr>
          <p:cNvSpPr txBox="1"/>
          <p:nvPr/>
        </p:nvSpPr>
        <p:spPr>
          <a:xfrm>
            <a:off x="5185183" y="4170520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71</a:t>
            </a:r>
            <a:r>
              <a:rPr lang="en-US" sz="800" baseline="30000" dirty="0">
                <a:solidFill>
                  <a:schemeClr val="bg1"/>
                </a:solidFill>
              </a:rPr>
              <a:t>st</a:t>
            </a:r>
            <a:r>
              <a:rPr lang="en-US" sz="800" dirty="0">
                <a:solidFill>
                  <a:schemeClr val="bg1"/>
                </a:solidFill>
              </a:rPr>
              <a:t> Lane 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3C598-6283-45F6-47DF-4D8419B205A9}"/>
              </a:ext>
            </a:extLst>
          </p:cNvPr>
          <p:cNvSpPr txBox="1"/>
          <p:nvPr/>
        </p:nvSpPr>
        <p:spPr>
          <a:xfrm>
            <a:off x="5201732" y="4416941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70</a:t>
            </a:r>
            <a:r>
              <a:rPr lang="en-US" sz="800" baseline="30000" dirty="0">
                <a:solidFill>
                  <a:schemeClr val="bg1"/>
                </a:solidFill>
              </a:rPr>
              <a:t>th</a:t>
            </a:r>
            <a:r>
              <a:rPr lang="en-US" sz="800" dirty="0">
                <a:solidFill>
                  <a:schemeClr val="bg1"/>
                </a:solidFill>
              </a:rPr>
              <a:t> Street 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C0FA67-4929-4087-2CB6-736D08A328FC}"/>
              </a:ext>
            </a:extLst>
          </p:cNvPr>
          <p:cNvSpPr txBox="1"/>
          <p:nvPr/>
        </p:nvSpPr>
        <p:spPr>
          <a:xfrm>
            <a:off x="5978763" y="4509301"/>
            <a:ext cx="699585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69</a:t>
            </a:r>
            <a:r>
              <a:rPr lang="en-US" sz="800" baseline="30000" dirty="0">
                <a:solidFill>
                  <a:schemeClr val="bg1"/>
                </a:solidFill>
              </a:rPr>
              <a:t>th</a:t>
            </a:r>
            <a:r>
              <a:rPr lang="en-US" sz="800" dirty="0">
                <a:solidFill>
                  <a:schemeClr val="bg1"/>
                </a:solidFill>
              </a:rPr>
              <a:t> Court 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DDB4CD-AEA0-F8B8-35BE-E1CC0CD06E9C}"/>
              </a:ext>
            </a:extLst>
          </p:cNvPr>
          <p:cNvSpPr txBox="1"/>
          <p:nvPr/>
        </p:nvSpPr>
        <p:spPr>
          <a:xfrm>
            <a:off x="5952796" y="4161881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71</a:t>
            </a:r>
            <a:r>
              <a:rPr lang="en-US" sz="800" baseline="30000" dirty="0">
                <a:solidFill>
                  <a:schemeClr val="bg1"/>
                </a:solidFill>
              </a:rPr>
              <a:t>st</a:t>
            </a:r>
            <a:r>
              <a:rPr lang="en-US" sz="800" dirty="0">
                <a:solidFill>
                  <a:schemeClr val="bg1"/>
                </a:solidFill>
              </a:rPr>
              <a:t> Place 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CD9EB4-3F31-C3A7-D0CC-30EF94472E90}"/>
              </a:ext>
            </a:extLst>
          </p:cNvPr>
          <p:cNvSpPr/>
          <p:nvPr/>
        </p:nvSpPr>
        <p:spPr>
          <a:xfrm>
            <a:off x="5599665" y="4012845"/>
            <a:ext cx="699585" cy="808192"/>
          </a:xfrm>
          <a:prstGeom prst="ellipse">
            <a:avLst/>
          </a:prstGeom>
          <a:solidFill>
            <a:srgbClr val="F6FC0C">
              <a:alpha val="20000"/>
            </a:srgbClr>
          </a:solidFill>
          <a:ln w="38100">
            <a:solidFill>
              <a:srgbClr val="F6FC0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860D5-A280-6265-45D2-8B5041BBF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C4955A-C8B2-CBC2-BA5C-CD4BFA5BCD38}"/>
              </a:ext>
            </a:extLst>
          </p:cNvPr>
          <p:cNvSpPr/>
          <p:nvPr/>
        </p:nvSpPr>
        <p:spPr>
          <a:xfrm>
            <a:off x="0" y="0"/>
            <a:ext cx="12192000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1C93159-29DD-61B9-5BE9-0C5FA9EC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2000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059895-34B6-ED5D-47A5-CA17160A5476}"/>
              </a:ext>
            </a:extLst>
          </p:cNvPr>
          <p:cNvCxnSpPr/>
          <p:nvPr/>
        </p:nvCxnSpPr>
        <p:spPr>
          <a:xfrm>
            <a:off x="11392487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1CCE3D7-9772-C045-3BD4-0C4D51204033}"/>
              </a:ext>
            </a:extLst>
          </p:cNvPr>
          <p:cNvSpPr/>
          <p:nvPr/>
        </p:nvSpPr>
        <p:spPr>
          <a:xfrm>
            <a:off x="11503009" y="103868"/>
            <a:ext cx="434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11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25F89-2527-BE1C-214F-57D44F962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1"/>
            <a:ext cx="947917" cy="677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DD381B5-12B1-D655-16B0-B7165D2D916F}"/>
              </a:ext>
            </a:extLst>
          </p:cNvPr>
          <p:cNvSpPr/>
          <p:nvPr/>
        </p:nvSpPr>
        <p:spPr>
          <a:xfrm>
            <a:off x="4678790" y="160403"/>
            <a:ext cx="4063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CONCEPT SITE 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F7ACF-D67B-CD9F-DBE5-8D2772320D68}"/>
              </a:ext>
            </a:extLst>
          </p:cNvPr>
          <p:cNvSpPr/>
          <p:nvPr/>
        </p:nvSpPr>
        <p:spPr>
          <a:xfrm rot="10800000">
            <a:off x="0" y="1270657"/>
            <a:ext cx="12192000" cy="55873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E11A3-8392-AFC9-4CBF-AA1D2FC40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4317" r="41535" b="57968"/>
          <a:stretch/>
        </p:blipFill>
        <p:spPr>
          <a:xfrm>
            <a:off x="239884" y="967186"/>
            <a:ext cx="11776683" cy="55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CEA68-F8CA-C51C-EC8C-3E367946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37F2FF-8A47-5199-91DB-B5956EFD81E8}"/>
              </a:ext>
            </a:extLst>
          </p:cNvPr>
          <p:cNvSpPr/>
          <p:nvPr/>
        </p:nvSpPr>
        <p:spPr>
          <a:xfrm rot="10800000">
            <a:off x="23904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27C67-DC5F-F543-14F6-C395EE70E660}"/>
              </a:ext>
            </a:extLst>
          </p:cNvPr>
          <p:cNvSpPr/>
          <p:nvPr/>
        </p:nvSpPr>
        <p:spPr>
          <a:xfrm>
            <a:off x="-1" y="0"/>
            <a:ext cx="12191997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FE47E03-E8A0-CA23-F0B6-DA3AE296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1996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22FCE3-AB92-0456-6784-D4BFEC047740}"/>
              </a:ext>
            </a:extLst>
          </p:cNvPr>
          <p:cNvCxnSpPr/>
          <p:nvPr/>
        </p:nvCxnSpPr>
        <p:spPr>
          <a:xfrm>
            <a:off x="11373001" y="0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6C7665A-C672-1958-3033-7DCF00A06774}"/>
              </a:ext>
            </a:extLst>
          </p:cNvPr>
          <p:cNvSpPr/>
          <p:nvPr/>
        </p:nvSpPr>
        <p:spPr>
          <a:xfrm>
            <a:off x="11542838" y="138849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12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69807-0C16-7B8B-BBA6-259566D4F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" y="61917"/>
            <a:ext cx="947917" cy="677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FD30347-A136-E7DD-089E-DCD94B55EF94}"/>
              </a:ext>
            </a:extLst>
          </p:cNvPr>
          <p:cNvSpPr/>
          <p:nvPr/>
        </p:nvSpPr>
        <p:spPr>
          <a:xfrm>
            <a:off x="2918198" y="207199"/>
            <a:ext cx="7078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REACH ESTATE (ORANGE BLVD &amp; SEMINOLE PRATT) – July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F51AA-F891-BA52-F14E-9B56406A3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21" y="868288"/>
            <a:ext cx="9955950" cy="58712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96F072-C135-EDEB-8D09-A194F1E2FB74}"/>
              </a:ext>
            </a:extLst>
          </p:cNvPr>
          <p:cNvCxnSpPr>
            <a:cxnSpLocks/>
          </p:cNvCxnSpPr>
          <p:nvPr/>
        </p:nvCxnSpPr>
        <p:spPr>
          <a:xfrm>
            <a:off x="4279151" y="2465932"/>
            <a:ext cx="849743" cy="858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4D0C64-E565-A500-B459-4E8615D8386C}"/>
              </a:ext>
            </a:extLst>
          </p:cNvPr>
          <p:cNvSpPr txBox="1"/>
          <p:nvPr/>
        </p:nvSpPr>
        <p:spPr>
          <a:xfrm>
            <a:off x="2637472" y="1727267"/>
            <a:ext cx="2566923" cy="73866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Site: </a:t>
            </a:r>
            <a:r>
              <a:rPr lang="en-US" sz="1400" dirty="0">
                <a:cs typeface="Arial" panose="020B0604020202020204" pitchFamily="34" charset="0"/>
              </a:rPr>
              <a:t>1.76 Acres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Zoning: </a:t>
            </a:r>
            <a:r>
              <a:rPr lang="en-US" sz="1400" dirty="0">
                <a:cs typeface="Arial" panose="020B0604020202020204" pitchFamily="34" charset="0"/>
              </a:rPr>
              <a:t>CLO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FLU: </a:t>
            </a:r>
            <a:r>
              <a:rPr lang="en-US" sz="1400" dirty="0">
                <a:cs typeface="Arial" panose="020B0604020202020204" pitchFamily="34" charset="0"/>
              </a:rPr>
              <a:t>CLO w/underlying RR-2.5</a:t>
            </a:r>
          </a:p>
        </p:txBody>
      </p:sp>
      <p:pic>
        <p:nvPicPr>
          <p:cNvPr id="2" name="Picture 4" descr="Traffic Light Icon&quot; Images – Browse 226 Stock Photos, Vectors, and Video |  Adobe Stock">
            <a:extLst>
              <a:ext uri="{FF2B5EF4-FFF2-40B4-BE49-F238E27FC236}">
                <a16:creationId xmlns:a16="http://schemas.microsoft.com/office/drawing/2014/main" id="{96BA723F-4F11-86A5-9493-5BC613225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10193" r="34628" b="9808"/>
          <a:stretch/>
        </p:blipFill>
        <p:spPr bwMode="auto">
          <a:xfrm>
            <a:off x="6340577" y="1344365"/>
            <a:ext cx="233654" cy="5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5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4B50A2-AC35-EC50-7B04-6ADD2A01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8F146-BB5E-6F20-3638-53301D35695A}"/>
              </a:ext>
            </a:extLst>
          </p:cNvPr>
          <p:cNvSpPr/>
          <p:nvPr/>
        </p:nvSpPr>
        <p:spPr>
          <a:xfrm>
            <a:off x="1" y="0"/>
            <a:ext cx="12191998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88855C4-FE13-E4CC-E4C3-6BEBDC6A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1998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013FE3-3D60-DD9D-A26A-6585213ED6E5}"/>
              </a:ext>
            </a:extLst>
          </p:cNvPr>
          <p:cNvCxnSpPr/>
          <p:nvPr/>
        </p:nvCxnSpPr>
        <p:spPr>
          <a:xfrm>
            <a:off x="11382962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5CAB612-DF2A-35FE-2862-8EA775C7663F}"/>
              </a:ext>
            </a:extLst>
          </p:cNvPr>
          <p:cNvSpPr/>
          <p:nvPr/>
        </p:nvSpPr>
        <p:spPr>
          <a:xfrm>
            <a:off x="11471431" y="6886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13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CF6EE-348C-C997-86AB-B2B2BE80C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3" y="54717"/>
            <a:ext cx="947917" cy="677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957AA9C-AF6A-A7D2-3B9E-EA7AF009547E}"/>
              </a:ext>
            </a:extLst>
          </p:cNvPr>
          <p:cNvSpPr/>
          <p:nvPr/>
        </p:nvSpPr>
        <p:spPr>
          <a:xfrm>
            <a:off x="4969503" y="148639"/>
            <a:ext cx="2591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ELIGIBLE PARCELS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A701BC-9E17-15DB-A1DA-ED5EAC1781D8}"/>
              </a:ext>
            </a:extLst>
          </p:cNvPr>
          <p:cNvSpPr/>
          <p:nvPr/>
        </p:nvSpPr>
        <p:spPr>
          <a:xfrm rot="10800000">
            <a:off x="0" y="1233506"/>
            <a:ext cx="12192000" cy="55258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74065-6A54-1C3D-687F-E327D2A51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87" y="975520"/>
            <a:ext cx="10582275" cy="56864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59C39D-010E-E93B-7E60-84CE107145E9}"/>
              </a:ext>
            </a:extLst>
          </p:cNvPr>
          <p:cNvCxnSpPr>
            <a:cxnSpLocks/>
          </p:cNvCxnSpPr>
          <p:nvPr/>
        </p:nvCxnSpPr>
        <p:spPr>
          <a:xfrm>
            <a:off x="4119760" y="2243046"/>
            <a:ext cx="849743" cy="858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9AA842-53E0-A0C3-3DE2-DADDE8CD8E59}"/>
              </a:ext>
            </a:extLst>
          </p:cNvPr>
          <p:cNvSpPr txBox="1"/>
          <p:nvPr/>
        </p:nvSpPr>
        <p:spPr>
          <a:xfrm>
            <a:off x="2785709" y="1528645"/>
            <a:ext cx="1867416" cy="73866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Eligible Parcels for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Proposed Policy 1.3-J Revisions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B1E67A-00C9-E9F7-C50A-6C664B58BEAF}"/>
              </a:ext>
            </a:extLst>
          </p:cNvPr>
          <p:cNvSpPr/>
          <p:nvPr/>
        </p:nvSpPr>
        <p:spPr>
          <a:xfrm>
            <a:off x="4981576" y="2243046"/>
            <a:ext cx="707808" cy="3478245"/>
          </a:xfrm>
          <a:custGeom>
            <a:avLst/>
            <a:gdLst>
              <a:gd name="connsiteX0" fmla="*/ 42863 w 847725"/>
              <a:gd name="connsiteY0" fmla="*/ 4762 h 1343025"/>
              <a:gd name="connsiteX1" fmla="*/ 847725 w 847725"/>
              <a:gd name="connsiteY1" fmla="*/ 0 h 1343025"/>
              <a:gd name="connsiteX2" fmla="*/ 814388 w 847725"/>
              <a:gd name="connsiteY2" fmla="*/ 1343025 h 1343025"/>
              <a:gd name="connsiteX3" fmla="*/ 0 w 847725"/>
              <a:gd name="connsiteY3" fmla="*/ 1328737 h 1343025"/>
              <a:gd name="connsiteX4" fmla="*/ 42863 w 847725"/>
              <a:gd name="connsiteY4" fmla="*/ 476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25" h="1343025">
                <a:moveTo>
                  <a:pt x="42863" y="4762"/>
                </a:moveTo>
                <a:lnTo>
                  <a:pt x="847725" y="0"/>
                </a:lnTo>
                <a:lnTo>
                  <a:pt x="814388" y="1343025"/>
                </a:lnTo>
                <a:lnTo>
                  <a:pt x="0" y="1328737"/>
                </a:lnTo>
                <a:lnTo>
                  <a:pt x="42863" y="4762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805AC-3061-DB49-EC88-C8FA2A6DBB9B}"/>
              </a:ext>
            </a:extLst>
          </p:cNvPr>
          <p:cNvSpPr/>
          <p:nvPr/>
        </p:nvSpPr>
        <p:spPr>
          <a:xfrm>
            <a:off x="1359017" y="2885813"/>
            <a:ext cx="788614" cy="31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1433A-02CC-21D1-DD11-983DDD3D6DFA}"/>
              </a:ext>
            </a:extLst>
          </p:cNvPr>
          <p:cNvSpPr/>
          <p:nvPr/>
        </p:nvSpPr>
        <p:spPr>
          <a:xfrm>
            <a:off x="3566719" y="4219662"/>
            <a:ext cx="788614" cy="311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1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2E53C-77B7-C06F-5A37-D78AA4257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C74EBE-6436-829E-66B9-F8A7DEB5314D}"/>
              </a:ext>
            </a:extLst>
          </p:cNvPr>
          <p:cNvSpPr/>
          <p:nvPr/>
        </p:nvSpPr>
        <p:spPr>
          <a:xfrm>
            <a:off x="1" y="0"/>
            <a:ext cx="12191998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71B2E1-AD58-3634-B8E4-68AC5D73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1998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80D00F-EF6D-20C9-ACEC-C0AB1F74A834}"/>
              </a:ext>
            </a:extLst>
          </p:cNvPr>
          <p:cNvCxnSpPr/>
          <p:nvPr/>
        </p:nvCxnSpPr>
        <p:spPr>
          <a:xfrm>
            <a:off x="11382962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6B4BAE3-BA04-31DE-9E21-FCFE49B358B7}"/>
              </a:ext>
            </a:extLst>
          </p:cNvPr>
          <p:cNvSpPr/>
          <p:nvPr/>
        </p:nvSpPr>
        <p:spPr>
          <a:xfrm>
            <a:off x="11471431" y="6886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06C2A-007B-3953-5A2C-E0E2587F7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3" y="54717"/>
            <a:ext cx="947917" cy="677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C4F3233-ABE1-4A8C-04A5-2B55B2D5A672}"/>
              </a:ext>
            </a:extLst>
          </p:cNvPr>
          <p:cNvSpPr/>
          <p:nvPr/>
        </p:nvSpPr>
        <p:spPr>
          <a:xfrm>
            <a:off x="4969503" y="148639"/>
            <a:ext cx="2814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PROJECT LOCATION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F23177-0744-11E8-859F-2F8F831C6857}"/>
              </a:ext>
            </a:extLst>
          </p:cNvPr>
          <p:cNvSpPr/>
          <p:nvPr/>
        </p:nvSpPr>
        <p:spPr>
          <a:xfrm rot="10800000">
            <a:off x="0" y="1233506"/>
            <a:ext cx="12192000" cy="55258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BCE1A-D5D1-A1A2-6F2F-ECE87EA5D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87" y="975520"/>
            <a:ext cx="10582275" cy="56864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42D680-1821-619A-B530-6EE32A1946D1}"/>
              </a:ext>
            </a:extLst>
          </p:cNvPr>
          <p:cNvCxnSpPr>
            <a:cxnSpLocks/>
          </p:cNvCxnSpPr>
          <p:nvPr/>
        </p:nvCxnSpPr>
        <p:spPr>
          <a:xfrm>
            <a:off x="4119760" y="2243046"/>
            <a:ext cx="849743" cy="858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57FECBD-D65B-396F-4300-7C82780C0C2F}"/>
              </a:ext>
            </a:extLst>
          </p:cNvPr>
          <p:cNvSpPr txBox="1"/>
          <p:nvPr/>
        </p:nvSpPr>
        <p:spPr>
          <a:xfrm>
            <a:off x="2561971" y="1377891"/>
            <a:ext cx="2314891" cy="95410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Site: </a:t>
            </a:r>
            <a:r>
              <a:rPr lang="en-US" sz="1400" dirty="0">
                <a:cs typeface="Arial" panose="020B0604020202020204" pitchFamily="34" charset="0"/>
              </a:rPr>
              <a:t>3.38 Acres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Zoning: </a:t>
            </a:r>
            <a:r>
              <a:rPr lang="en-US" sz="1400" dirty="0">
                <a:cs typeface="Arial" panose="020B0604020202020204" pitchFamily="34" charset="0"/>
              </a:rPr>
              <a:t>AR (Proposed CLO)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FLU: </a:t>
            </a:r>
            <a:r>
              <a:rPr lang="en-US" sz="1400" dirty="0">
                <a:cs typeface="Arial" panose="020B0604020202020204" pitchFamily="34" charset="0"/>
              </a:rPr>
              <a:t>RR-2.5 (Proposed CLO w/underlying RR-2.5)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C1DC2D-FE50-2A72-E66A-74704F40FDA5}"/>
              </a:ext>
            </a:extLst>
          </p:cNvPr>
          <p:cNvSpPr/>
          <p:nvPr/>
        </p:nvSpPr>
        <p:spPr>
          <a:xfrm>
            <a:off x="4981575" y="3052763"/>
            <a:ext cx="847725" cy="1343025"/>
          </a:xfrm>
          <a:custGeom>
            <a:avLst/>
            <a:gdLst>
              <a:gd name="connsiteX0" fmla="*/ 42863 w 847725"/>
              <a:gd name="connsiteY0" fmla="*/ 4762 h 1343025"/>
              <a:gd name="connsiteX1" fmla="*/ 847725 w 847725"/>
              <a:gd name="connsiteY1" fmla="*/ 0 h 1343025"/>
              <a:gd name="connsiteX2" fmla="*/ 814388 w 847725"/>
              <a:gd name="connsiteY2" fmla="*/ 1343025 h 1343025"/>
              <a:gd name="connsiteX3" fmla="*/ 0 w 847725"/>
              <a:gd name="connsiteY3" fmla="*/ 1328737 h 1343025"/>
              <a:gd name="connsiteX4" fmla="*/ 42863 w 847725"/>
              <a:gd name="connsiteY4" fmla="*/ 476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25" h="1343025">
                <a:moveTo>
                  <a:pt x="42863" y="4762"/>
                </a:moveTo>
                <a:lnTo>
                  <a:pt x="847725" y="0"/>
                </a:lnTo>
                <a:lnTo>
                  <a:pt x="814388" y="1343025"/>
                </a:lnTo>
                <a:lnTo>
                  <a:pt x="0" y="1328737"/>
                </a:lnTo>
                <a:lnTo>
                  <a:pt x="42863" y="4762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>
            <a:off x="23904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12191997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1996" cy="40237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11373001" y="0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542838" y="138849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3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" y="61917"/>
            <a:ext cx="947917" cy="6770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80075" y="165313"/>
            <a:ext cx="7431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PROPOSED COMPREHENSIVE PLAN TEXT AMENDMENT REVISIONS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88A1B3-18E8-BDCD-C765-EC9AE7AD27FC}"/>
              </a:ext>
            </a:extLst>
          </p:cNvPr>
          <p:cNvSpPr txBox="1"/>
          <p:nvPr/>
        </p:nvSpPr>
        <p:spPr>
          <a:xfrm>
            <a:off x="294569" y="965895"/>
            <a:ext cx="11873527" cy="5345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" marR="51435" indent="0">
              <a:spcBef>
                <a:spcPts val="470"/>
              </a:spcBef>
              <a:spcAft>
                <a:spcPts val="0"/>
              </a:spcAft>
            </a:pPr>
            <a:r>
              <a:rPr lang="en-US" sz="11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Exurban Office -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Policy 1.3-j: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order to allow transitional uses on Seminole Pratt Whitney Road adjacent to the </a:t>
            </a:r>
            <a:r>
              <a:rPr lang="en-US" sz="1100" strike="sng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commercial node at the</a:t>
            </a:r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intersection</a:t>
            </a:r>
            <a:r>
              <a:rPr lang="en-US" sz="1100" u="sng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Orange Boulevard </a:t>
            </a:r>
            <a:r>
              <a:rPr lang="en-US" sz="1100" u="sng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and Northlake Blvd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County shall allow exceptions to location criteria for low-intensity office uses that have a residential </a:t>
            </a:r>
            <a:r>
              <a:rPr lang="en-US" sz="11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rural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design and appearance. The ULDC shall be revised to incorporate this new “Exurban Office” as a subcategory of Commercial Low Office Zoning, and shall establish a minimum of a DRO approval for all uses allowed within this zoning on sites utilizing this policy. </a:t>
            </a:r>
            <a:r>
              <a:rPr lang="en-US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(Ord. 2020-022)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74295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AutoNum type="arabicPeriod"/>
              <a:tabLst>
                <a:tab pos="533400" algn="l"/>
              </a:tabLst>
            </a:pPr>
            <a:r>
              <a:rPr lang="en-US" sz="12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Property Requirements.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Properties that do not meet the Exurban Tier Commercial Location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Criteria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Policy</a:t>
            </a:r>
            <a:r>
              <a:rPr lang="en-US" sz="12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1.3-f</a:t>
            </a:r>
            <a:r>
              <a:rPr lang="en-US" sz="12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may</a:t>
            </a:r>
            <a:r>
              <a:rPr lang="en-US" sz="1200" spc="-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</a:t>
            </a:r>
            <a:r>
              <a:rPr lang="en-US" sz="12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through</a:t>
            </a:r>
            <a:r>
              <a:rPr lang="en-US" sz="1200" spc="-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future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land</a:t>
            </a:r>
            <a:r>
              <a:rPr lang="en-US" sz="1200" spc="-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amendment</a:t>
            </a:r>
            <a:r>
              <a:rPr lang="en-US" sz="12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process for</a:t>
            </a:r>
            <a:r>
              <a:rPr lang="en-US" sz="12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Commercial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Low-Office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(CL-O)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future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land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designation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subject</a:t>
            </a:r>
            <a:r>
              <a:rPr lang="en-US" sz="12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following: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7493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82042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adjacent</a:t>
            </a:r>
            <a:r>
              <a:rPr lang="en-US" sz="12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lot,</a:t>
            </a:r>
            <a:r>
              <a:rPr lang="en-US" sz="12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defined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2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Introduction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&amp;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Administration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Element,</a:t>
            </a:r>
            <a:r>
              <a:rPr lang="en-US" sz="12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existing Commercial Low future land</a:t>
            </a:r>
            <a:r>
              <a:rPr lang="en-US" sz="12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a lot eligible</a:t>
            </a:r>
            <a:r>
              <a:rPr lang="en-US" sz="1200" u="sng" spc="-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a Commercial Low future land use;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74930" lvl="1" indent="-285750" algn="just">
              <a:buFont typeface="+mj-lt"/>
              <a:buAutoNum type="alphaLcPeriod"/>
              <a:tabLst>
                <a:tab pos="82042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 legal access to Orange Boulevard, 69th Court North, 70th Street North, 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71</a:t>
            </a:r>
            <a:r>
              <a:rPr lang="en-US" sz="12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trike="sng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Street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Lane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North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71st Place North, </a:t>
            </a:r>
            <a:r>
              <a:rPr lang="en-US" sz="1200" strike="sngStrike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72nd Road North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200" u="sng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is located between 90</a:t>
            </a:r>
            <a:r>
              <a:rPr lang="en-US" sz="1200" u="sng" spc="-5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Street North and 91</a:t>
            </a:r>
            <a:r>
              <a:rPr lang="en-US" sz="1200" u="sng" spc="-5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Place North; and</a:t>
            </a:r>
            <a:r>
              <a:rPr lang="en-US" sz="1200" spc="-9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200" b="1" spc="-5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ts val="1260"/>
              </a:lnSpc>
              <a:spcBef>
                <a:spcPts val="10"/>
              </a:spcBef>
              <a:spcAft>
                <a:spcPts val="0"/>
              </a:spcAft>
              <a:buFont typeface="+mj-lt"/>
              <a:buAutoNum type="alphaLcPeriod"/>
              <a:tabLst>
                <a:tab pos="-731520" algn="l"/>
                <a:tab pos="-457200" algn="l"/>
                <a:tab pos="0" algn="l"/>
                <a:tab pos="62865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 a lot depth of no greater than 300 feet west of Seminole Pratt-Whitney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Road. </a:t>
            </a:r>
            <a:r>
              <a:rPr lang="en-US" sz="1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(Ord. 2020-022)</a:t>
            </a:r>
            <a:endParaRPr lang="en-US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-228600">
              <a:spcBef>
                <a:spcPts val="1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marR="73660" lvl="0" indent="-228600" algn="just">
              <a:spcBef>
                <a:spcPts val="0"/>
              </a:spcBef>
              <a:spcAft>
                <a:spcPts val="0"/>
              </a:spcAft>
              <a:buSzPts val="1100"/>
              <a:buAutoNum type="arabicPeriod" startAt="2"/>
              <a:tabLst>
                <a:tab pos="533400" algn="l"/>
              </a:tabLst>
            </a:pPr>
            <a:r>
              <a:rPr lang="en-US" sz="12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Design Requirements.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development of the CL-O sites subject to this policy shall</a:t>
            </a:r>
            <a:r>
              <a:rPr lang="en-US" sz="1200" spc="-1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 residential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scale,</a:t>
            </a:r>
            <a:r>
              <a:rPr lang="en-US" sz="12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comprised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single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building,</a:t>
            </a:r>
            <a:r>
              <a:rPr lang="en-US" sz="12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designed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R="73660" lvl="0" algn="just">
              <a:spcBef>
                <a:spcPts val="0"/>
              </a:spcBef>
              <a:spcAft>
                <a:spcPts val="0"/>
              </a:spcAft>
              <a:buSzPts val="1100"/>
              <a:tabLst>
                <a:tab pos="533400" algn="l"/>
              </a:tabLst>
            </a:pPr>
            <a:r>
              <a:rPr lang="en-US" sz="1200" spc="-45" dirty="0">
                <a:latin typeface="Arial" panose="020B0604020202020204" pitchFamily="34" charset="0"/>
                <a:ea typeface="Arial" panose="020B0604020202020204" pitchFamily="34" charset="0"/>
              </a:rPr>
              <a:t>          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architectural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landscaping features that enhance the rural character and preserves and protects The Acreage’s</a:t>
            </a:r>
            <a:r>
              <a:rPr lang="en-US" sz="12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unique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rural</a:t>
            </a:r>
            <a:r>
              <a:rPr lang="en-US" sz="12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lifestyle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recommended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Acreage</a:t>
            </a:r>
            <a:r>
              <a:rPr lang="en-US" sz="12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R="73660" lvl="0" algn="just">
              <a:spcBef>
                <a:spcPts val="0"/>
              </a:spcBef>
              <a:spcAft>
                <a:spcPts val="0"/>
              </a:spcAft>
              <a:buSzPts val="1100"/>
              <a:tabLst>
                <a:tab pos="533400" algn="l"/>
              </a:tabLst>
            </a:pPr>
            <a:r>
              <a:rPr lang="en-US" sz="1200" spc="-55" dirty="0">
                <a:latin typeface="Arial" panose="020B0604020202020204" pitchFamily="34" charset="0"/>
                <a:ea typeface="Arial" panose="020B0604020202020204" pitchFamily="34" charset="0"/>
              </a:rPr>
              <a:t>           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Neighborhood</a:t>
            </a:r>
            <a:r>
              <a:rPr lang="en-US" sz="12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Plan,</a:t>
            </a:r>
            <a:r>
              <a:rPr lang="en-US" sz="12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shall comply with the</a:t>
            </a:r>
            <a:r>
              <a:rPr lang="en-US" sz="12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following: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-228600">
              <a:spcBef>
                <a:spcPts val="55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76200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Minimum 50-foot building setback from a residential property</a:t>
            </a:r>
            <a:r>
              <a:rPr lang="en-US" sz="1200" spc="-1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line;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ts val="1260"/>
              </a:lnSpc>
              <a:spcBef>
                <a:spcPts val="5"/>
              </a:spcBef>
              <a:spcAft>
                <a:spcPts val="0"/>
              </a:spcAft>
              <a:buFont typeface="+mj-lt"/>
              <a:buAutoNum type="alphaLcPeriod"/>
              <a:tabLst>
                <a:tab pos="76200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Minimum 15-foot landscape buffer along all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residential</a:t>
            </a:r>
            <a:r>
              <a:rPr lang="en-US" sz="1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property</a:t>
            </a:r>
            <a:r>
              <a:rPr lang="en-US" sz="1200" spc="-1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lines;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76200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Preserve a minimum 25% existing native vegetation on</a:t>
            </a:r>
            <a:r>
              <a:rPr lang="en-US" sz="1200" spc="-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site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74295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76200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building front façade and primary entrance shall not face Seminole Pratt Whitney Road, and enhanced landscaping and vegetative screening shall be provided on Seminole Pratt Whitney</a:t>
            </a:r>
            <a:r>
              <a:rPr lang="en-US" sz="12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Road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74295" lvl="1" indent="-285750" algn="just">
              <a:spcBef>
                <a:spcPts val="10"/>
              </a:spcBef>
              <a:spcAft>
                <a:spcPts val="0"/>
              </a:spcAft>
              <a:buFont typeface="+mj-lt"/>
              <a:buAutoNum type="alphaLcPeriod"/>
              <a:tabLst>
                <a:tab pos="76200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Maximum 0.05 FAR,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except for those properties </a:t>
            </a:r>
            <a:r>
              <a:rPr lang="en-US" sz="1200" u="sng" spc="-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located between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90</a:t>
            </a:r>
            <a:r>
              <a:rPr lang="en-US" sz="1200" u="sng" spc="-5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Street North and 91</a:t>
            </a:r>
            <a:r>
              <a:rPr lang="en-US" sz="1200" u="sng" spc="-5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Place North</a:t>
            </a:r>
            <a:r>
              <a:rPr lang="en-US" sz="1200" u="sng" spc="-3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shall</a:t>
            </a:r>
            <a:r>
              <a:rPr lang="en-US" sz="1200" u="sng" spc="-3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have</a:t>
            </a:r>
            <a:r>
              <a:rPr lang="en-US" sz="1200" u="sng" spc="-3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200" u="sng" spc="-3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u="sng" spc="-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maximum F</a:t>
            </a:r>
            <a:r>
              <a:rPr lang="en-US" sz="1200" b="1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n-US" sz="1200" b="1" u="sng" spc="-3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200" b="1" u="sng" spc="-2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b="1" u="sng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0.10,</a:t>
            </a:r>
            <a:r>
              <a:rPr lang="en-US" sz="1200" b="1" spc="-5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761365" algn="l"/>
                <a:tab pos="762000" algn="l"/>
              </a:tabLst>
            </a:pPr>
            <a:r>
              <a:rPr lang="en-US" sz="1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 include drive through uses. </a:t>
            </a:r>
            <a:r>
              <a:rPr lang="en-US" sz="10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(Ord.</a:t>
            </a:r>
            <a:r>
              <a:rPr lang="en-US" sz="1000" i="1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2020-022)</a:t>
            </a:r>
            <a:endParaRPr lang="en-US" sz="11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2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48B96-6FEC-34E2-7637-359863FA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7D4B5-61DC-AA7C-828A-8AF6D022DAF9}"/>
              </a:ext>
            </a:extLst>
          </p:cNvPr>
          <p:cNvSpPr/>
          <p:nvPr/>
        </p:nvSpPr>
        <p:spPr>
          <a:xfrm>
            <a:off x="0" y="0"/>
            <a:ext cx="12192000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A4D4ADB-1D71-E9B0-1A02-3E4B97C5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2000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3EDA63-CEB0-C56D-0032-BA6F4C61E4C0}"/>
              </a:ext>
            </a:extLst>
          </p:cNvPr>
          <p:cNvCxnSpPr/>
          <p:nvPr/>
        </p:nvCxnSpPr>
        <p:spPr>
          <a:xfrm>
            <a:off x="11392487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E8883A-1F6B-8CE6-E590-15D052ADD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1"/>
            <a:ext cx="947917" cy="6770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92550D-7764-1FD2-A888-A8F1D6507CCB}"/>
              </a:ext>
            </a:extLst>
          </p:cNvPr>
          <p:cNvSpPr/>
          <p:nvPr/>
        </p:nvSpPr>
        <p:spPr>
          <a:xfrm rot="10800000">
            <a:off x="0" y="1270657"/>
            <a:ext cx="12192000" cy="55873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E475A-3123-DB0B-5947-08B02065DAA9}"/>
              </a:ext>
            </a:extLst>
          </p:cNvPr>
          <p:cNvSpPr/>
          <p:nvPr/>
        </p:nvSpPr>
        <p:spPr>
          <a:xfrm>
            <a:off x="3630165" y="171840"/>
            <a:ext cx="5346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PERMITTED USES IN CLO &amp; MAX. FAR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AA29C-514D-A027-7EF1-0799070C3C94}"/>
              </a:ext>
            </a:extLst>
          </p:cNvPr>
          <p:cNvSpPr/>
          <p:nvPr/>
        </p:nvSpPr>
        <p:spPr>
          <a:xfrm>
            <a:off x="11503009" y="103868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4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9407B-9008-3CBE-44FC-B2613420FC8E}"/>
              </a:ext>
            </a:extLst>
          </p:cNvPr>
          <p:cNvSpPr txBox="1"/>
          <p:nvPr/>
        </p:nvSpPr>
        <p:spPr>
          <a:xfrm>
            <a:off x="271903" y="1402046"/>
            <a:ext cx="114391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u="sng" dirty="0"/>
              <a:t>Permitted Uses in CLO: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Financial Institution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Medical or Dental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Business or Professional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Limited Access Self-Service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Veterinary Clinic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Work/Live Space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BB978-837E-158E-7A49-4C2F96862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8" t="4773" r="2253"/>
          <a:stretch/>
        </p:blipFill>
        <p:spPr>
          <a:xfrm>
            <a:off x="6795082" y="1410134"/>
            <a:ext cx="5125015" cy="4384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91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EF852-77D4-67AE-EE34-62FF35C77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51FBFF-F35B-9A5A-D925-C3F33A34889E}"/>
              </a:ext>
            </a:extLst>
          </p:cNvPr>
          <p:cNvSpPr/>
          <p:nvPr/>
        </p:nvSpPr>
        <p:spPr>
          <a:xfrm>
            <a:off x="0" y="0"/>
            <a:ext cx="12192000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0BC0FF0-B52A-0904-BDF7-2E45A3F52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2000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54EE73-C1DD-ACDC-2724-B2F7A204CA88}"/>
              </a:ext>
            </a:extLst>
          </p:cNvPr>
          <p:cNvCxnSpPr/>
          <p:nvPr/>
        </p:nvCxnSpPr>
        <p:spPr>
          <a:xfrm>
            <a:off x="11392487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3404CC4-2FB6-E2A4-3591-0F14A2D04497}"/>
              </a:ext>
            </a:extLst>
          </p:cNvPr>
          <p:cNvSpPr/>
          <p:nvPr/>
        </p:nvSpPr>
        <p:spPr>
          <a:xfrm>
            <a:off x="11503009" y="103868"/>
            <a:ext cx="360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5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3456F-E625-E913-E0C0-F72FD6ECD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1"/>
            <a:ext cx="947917" cy="677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28AC6EB-F149-27E9-A3E9-170734A29B52}"/>
              </a:ext>
            </a:extLst>
          </p:cNvPr>
          <p:cNvSpPr/>
          <p:nvPr/>
        </p:nvSpPr>
        <p:spPr>
          <a:xfrm>
            <a:off x="4678790" y="160403"/>
            <a:ext cx="4063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CONCEPT SITE 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EA3C1-87CE-522A-59F2-20DBCB2F012D}"/>
              </a:ext>
            </a:extLst>
          </p:cNvPr>
          <p:cNvSpPr/>
          <p:nvPr/>
        </p:nvSpPr>
        <p:spPr>
          <a:xfrm rot="10800000">
            <a:off x="0" y="1270657"/>
            <a:ext cx="12192000" cy="55873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DB85E-C5BF-8B73-E802-1EC371CBF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4526" r="40024" b="8869"/>
          <a:stretch/>
        </p:blipFill>
        <p:spPr>
          <a:xfrm>
            <a:off x="3464652" y="929723"/>
            <a:ext cx="5649964" cy="58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3D661-C544-06E1-779C-54A755014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56F9F1-8451-C68D-DCE2-E3F30C21D3A0}"/>
              </a:ext>
            </a:extLst>
          </p:cNvPr>
          <p:cNvSpPr/>
          <p:nvPr/>
        </p:nvSpPr>
        <p:spPr>
          <a:xfrm>
            <a:off x="0" y="0"/>
            <a:ext cx="12192000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4949280-19EB-8086-903E-7546C033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2000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F80BC88-EB20-9C9E-3E7E-F7FB3439F861}"/>
              </a:ext>
            </a:extLst>
          </p:cNvPr>
          <p:cNvCxnSpPr/>
          <p:nvPr/>
        </p:nvCxnSpPr>
        <p:spPr>
          <a:xfrm>
            <a:off x="11392487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F1FD9AD-D41F-23D0-6BF7-FA9DD785C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1"/>
            <a:ext cx="947917" cy="6770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36085F-01D6-6FFA-5FC5-D91F269154D8}"/>
              </a:ext>
            </a:extLst>
          </p:cNvPr>
          <p:cNvSpPr/>
          <p:nvPr/>
        </p:nvSpPr>
        <p:spPr>
          <a:xfrm rot="10800000">
            <a:off x="0" y="1270657"/>
            <a:ext cx="12192000" cy="55873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6591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B3EB2-BAD4-3ADC-D039-1BBF4C5B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12426B-4124-2626-2F24-9A0D169606DB}"/>
              </a:ext>
            </a:extLst>
          </p:cNvPr>
          <p:cNvSpPr/>
          <p:nvPr/>
        </p:nvSpPr>
        <p:spPr>
          <a:xfrm>
            <a:off x="0" y="0"/>
            <a:ext cx="12192000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7E2E2CC-46F6-55BF-4D1A-16FC8F75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2000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C36B0A-5C91-CB63-C3C0-86E199B32674}"/>
              </a:ext>
            </a:extLst>
          </p:cNvPr>
          <p:cNvCxnSpPr/>
          <p:nvPr/>
        </p:nvCxnSpPr>
        <p:spPr>
          <a:xfrm>
            <a:off x="11392487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F44209D-BD4A-11CE-6185-19C64F06A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1"/>
            <a:ext cx="947917" cy="6770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1C2D98-682E-1734-88B1-4C60285BA54A}"/>
              </a:ext>
            </a:extLst>
          </p:cNvPr>
          <p:cNvSpPr/>
          <p:nvPr/>
        </p:nvSpPr>
        <p:spPr>
          <a:xfrm rot="10800000">
            <a:off x="0" y="1270657"/>
            <a:ext cx="12192000" cy="55873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023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2C49-E4D3-4E75-81DE-019DFE7B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7FF22-4076-42A3-9093-9EF08366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CB65C-EC64-48D3-9584-590B07C8F13D}"/>
              </a:ext>
            </a:extLst>
          </p:cNvPr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D30D7-243E-4172-8415-504F2FEA1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02" y="1284094"/>
            <a:ext cx="4717792" cy="15694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6F3FC-8729-46CB-9868-3BF08B3B573C}"/>
              </a:ext>
            </a:extLst>
          </p:cNvPr>
          <p:cNvSpPr txBox="1"/>
          <p:nvPr/>
        </p:nvSpPr>
        <p:spPr>
          <a:xfrm>
            <a:off x="1705851" y="33196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/ Comment?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912FE-BDAC-4073-B1FE-D9BF6E2618B3}"/>
              </a:ext>
            </a:extLst>
          </p:cNvPr>
          <p:cNvSpPr txBox="1"/>
          <p:nvPr/>
        </p:nvSpPr>
        <p:spPr>
          <a:xfrm>
            <a:off x="1614925" y="45314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</a:rPr>
              <a:t>We respectfully request your support of the proposed application.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2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CA1EC-F0AE-90C6-836D-E7B40D95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D76736-E036-D95B-3839-38F87D70811D}"/>
              </a:ext>
            </a:extLst>
          </p:cNvPr>
          <p:cNvSpPr/>
          <p:nvPr/>
        </p:nvSpPr>
        <p:spPr>
          <a:xfrm>
            <a:off x="0" y="0"/>
            <a:ext cx="12192000" cy="786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8507C5E-A98F-2D3F-8BAF-7A98783E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8289"/>
            <a:ext cx="12192000" cy="40237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C1FD1B-E202-8035-E44C-8766CFA02CA8}"/>
              </a:ext>
            </a:extLst>
          </p:cNvPr>
          <p:cNvCxnSpPr/>
          <p:nvPr/>
        </p:nvCxnSpPr>
        <p:spPr>
          <a:xfrm>
            <a:off x="11392487" y="-20263"/>
            <a:ext cx="0" cy="8270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79C42D9-04D0-6093-2177-3B15DFE224FD}"/>
              </a:ext>
            </a:extLst>
          </p:cNvPr>
          <p:cNvSpPr/>
          <p:nvPr/>
        </p:nvSpPr>
        <p:spPr>
          <a:xfrm>
            <a:off x="11503009" y="103868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9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66CC2-A1A7-48B5-8809-2B517FC79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1"/>
            <a:ext cx="947917" cy="677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5FDEAB-863A-F594-E567-6370D65E884D}"/>
              </a:ext>
            </a:extLst>
          </p:cNvPr>
          <p:cNvSpPr/>
          <p:nvPr/>
        </p:nvSpPr>
        <p:spPr>
          <a:xfrm>
            <a:off x="4678790" y="160403"/>
            <a:ext cx="4063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COMMERCIAL NODES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B397B-2263-B5B3-76DA-C003D2885504}"/>
              </a:ext>
            </a:extLst>
          </p:cNvPr>
          <p:cNvSpPr/>
          <p:nvPr/>
        </p:nvSpPr>
        <p:spPr>
          <a:xfrm rot="10800000">
            <a:off x="0" y="1329954"/>
            <a:ext cx="12192000" cy="55873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CD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FE7A15-0C9E-A667-8D02-9E027A43A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580" y="1104694"/>
            <a:ext cx="5135824" cy="36108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030A1E-E0FE-F8EB-6C43-DF20460AF58A}"/>
              </a:ext>
            </a:extLst>
          </p:cNvPr>
          <p:cNvSpPr txBox="1"/>
          <p:nvPr/>
        </p:nvSpPr>
        <p:spPr>
          <a:xfrm>
            <a:off x="7556909" y="1350755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72</a:t>
            </a:r>
            <a:r>
              <a:rPr lang="en-US" sz="800" baseline="30000" dirty="0">
                <a:solidFill>
                  <a:srgbClr val="FF0000"/>
                </a:solidFill>
              </a:rPr>
              <a:t>nd</a:t>
            </a:r>
            <a:r>
              <a:rPr lang="en-US" sz="800" dirty="0">
                <a:solidFill>
                  <a:srgbClr val="FF0000"/>
                </a:solidFill>
              </a:rPr>
              <a:t> Road 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102EA-A860-8877-40E5-47694957E1EB}"/>
              </a:ext>
            </a:extLst>
          </p:cNvPr>
          <p:cNvSpPr txBox="1"/>
          <p:nvPr/>
        </p:nvSpPr>
        <p:spPr>
          <a:xfrm>
            <a:off x="9293809" y="1867542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71</a:t>
            </a:r>
            <a:r>
              <a:rPr lang="en-US" sz="800" baseline="30000" dirty="0">
                <a:solidFill>
                  <a:srgbClr val="FF0000"/>
                </a:solidFill>
              </a:rPr>
              <a:t>st</a:t>
            </a:r>
            <a:r>
              <a:rPr lang="en-US" sz="800" dirty="0">
                <a:solidFill>
                  <a:srgbClr val="FF0000"/>
                </a:solidFill>
              </a:rPr>
              <a:t> Place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4BC3E-B1CB-A0B6-F362-C5E0356965F9}"/>
              </a:ext>
            </a:extLst>
          </p:cNvPr>
          <p:cNvSpPr txBox="1"/>
          <p:nvPr/>
        </p:nvSpPr>
        <p:spPr>
          <a:xfrm>
            <a:off x="9469783" y="3481937"/>
            <a:ext cx="699585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69</a:t>
            </a:r>
            <a:r>
              <a:rPr lang="en-US" sz="800" baseline="30000" dirty="0">
                <a:solidFill>
                  <a:srgbClr val="FF0000"/>
                </a:solidFill>
              </a:rPr>
              <a:t>th</a:t>
            </a:r>
            <a:r>
              <a:rPr lang="en-US" sz="800" dirty="0">
                <a:solidFill>
                  <a:srgbClr val="FF0000"/>
                </a:solidFill>
              </a:rPr>
              <a:t> Court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2B3FDF-6C7A-64A3-74F1-1DB99D25EACC}"/>
              </a:ext>
            </a:extLst>
          </p:cNvPr>
          <p:cNvSpPr txBox="1"/>
          <p:nvPr/>
        </p:nvSpPr>
        <p:spPr>
          <a:xfrm>
            <a:off x="7525045" y="2723693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70</a:t>
            </a:r>
            <a:r>
              <a:rPr lang="en-US" sz="800" baseline="30000" dirty="0">
                <a:solidFill>
                  <a:srgbClr val="FF0000"/>
                </a:solidFill>
              </a:rPr>
              <a:t>th</a:t>
            </a:r>
            <a:r>
              <a:rPr lang="en-US" sz="800" dirty="0">
                <a:solidFill>
                  <a:srgbClr val="FF0000"/>
                </a:solidFill>
              </a:rPr>
              <a:t> Street 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E2900-8D29-2C7C-019D-75CF3D050082}"/>
              </a:ext>
            </a:extLst>
          </p:cNvPr>
          <p:cNvSpPr txBox="1"/>
          <p:nvPr/>
        </p:nvSpPr>
        <p:spPr>
          <a:xfrm>
            <a:off x="9469783" y="2925738"/>
            <a:ext cx="1095710" cy="276999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Orange Blvd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F60900-35D8-0E88-021A-5C6CE92B48D5}"/>
              </a:ext>
            </a:extLst>
          </p:cNvPr>
          <p:cNvSpPr txBox="1"/>
          <p:nvPr/>
        </p:nvSpPr>
        <p:spPr>
          <a:xfrm>
            <a:off x="7281590" y="3343438"/>
            <a:ext cx="1095710" cy="276999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Orange Blvd</a:t>
            </a:r>
          </a:p>
        </p:txBody>
      </p:sp>
      <p:pic>
        <p:nvPicPr>
          <p:cNvPr id="29" name="Picture 4" descr="Traffic Light Icon&quot; Images – Browse 226 Stock Photos, Vectors, and Video |  Adobe Stock">
            <a:extLst>
              <a:ext uri="{FF2B5EF4-FFF2-40B4-BE49-F238E27FC236}">
                <a16:creationId xmlns:a16="http://schemas.microsoft.com/office/drawing/2014/main" id="{613A2B47-F051-DC5D-F99A-D729A9E61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10193" r="34628" b="9808"/>
          <a:stretch/>
        </p:blipFill>
        <p:spPr bwMode="auto">
          <a:xfrm>
            <a:off x="9212479" y="2972619"/>
            <a:ext cx="81330" cy="1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4F97533-C463-61C1-7981-64BBCF52C026}"/>
              </a:ext>
            </a:extLst>
          </p:cNvPr>
          <p:cNvSpPr/>
          <p:nvPr/>
        </p:nvSpPr>
        <p:spPr>
          <a:xfrm>
            <a:off x="1686963" y="811662"/>
            <a:ext cx="4063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Seminole Pratt Whitney &amp; Northlake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8CBFF4-6320-0E0F-6B37-A67D5303EDAD}"/>
              </a:ext>
            </a:extLst>
          </p:cNvPr>
          <p:cNvSpPr/>
          <p:nvPr/>
        </p:nvSpPr>
        <p:spPr>
          <a:xfrm>
            <a:off x="7437830" y="788194"/>
            <a:ext cx="406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Seminole Pratt Whitney &amp; Orange Blvd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79E53-FBD6-1ABD-3F98-D857A713E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12" y="1196946"/>
            <a:ext cx="5762691" cy="309660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6D502A9-DECB-A503-C874-6C6371E5E045}"/>
              </a:ext>
            </a:extLst>
          </p:cNvPr>
          <p:cNvSpPr/>
          <p:nvPr/>
        </p:nvSpPr>
        <p:spPr>
          <a:xfrm>
            <a:off x="2558179" y="1899203"/>
            <a:ext cx="400429" cy="1897046"/>
          </a:xfrm>
          <a:custGeom>
            <a:avLst/>
            <a:gdLst>
              <a:gd name="connsiteX0" fmla="*/ 42863 w 847725"/>
              <a:gd name="connsiteY0" fmla="*/ 4762 h 1343025"/>
              <a:gd name="connsiteX1" fmla="*/ 847725 w 847725"/>
              <a:gd name="connsiteY1" fmla="*/ 0 h 1343025"/>
              <a:gd name="connsiteX2" fmla="*/ 814388 w 847725"/>
              <a:gd name="connsiteY2" fmla="*/ 1343025 h 1343025"/>
              <a:gd name="connsiteX3" fmla="*/ 0 w 847725"/>
              <a:gd name="connsiteY3" fmla="*/ 1328737 h 1343025"/>
              <a:gd name="connsiteX4" fmla="*/ 42863 w 847725"/>
              <a:gd name="connsiteY4" fmla="*/ 476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25" h="1343025">
                <a:moveTo>
                  <a:pt x="42863" y="4762"/>
                </a:moveTo>
                <a:lnTo>
                  <a:pt x="847725" y="0"/>
                </a:lnTo>
                <a:lnTo>
                  <a:pt x="814388" y="1343025"/>
                </a:lnTo>
                <a:lnTo>
                  <a:pt x="0" y="1328737"/>
                </a:lnTo>
                <a:lnTo>
                  <a:pt x="42863" y="4762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27006-BD4C-BCEF-7B0A-FC5D395E499B}"/>
              </a:ext>
            </a:extLst>
          </p:cNvPr>
          <p:cNvSpPr txBox="1"/>
          <p:nvPr/>
        </p:nvSpPr>
        <p:spPr>
          <a:xfrm>
            <a:off x="4558660" y="2229449"/>
            <a:ext cx="1095710" cy="276999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Northlake Blvd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81AC8-84A9-57B2-C9D7-20A4CB4275B9}"/>
              </a:ext>
            </a:extLst>
          </p:cNvPr>
          <p:cNvSpPr txBox="1"/>
          <p:nvPr/>
        </p:nvSpPr>
        <p:spPr>
          <a:xfrm>
            <a:off x="810801" y="2925738"/>
            <a:ext cx="1095710" cy="276999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Street 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F1E3E5-3F06-1D55-0FAE-80E54E56047F}"/>
              </a:ext>
            </a:extLst>
          </p:cNvPr>
          <p:cNvSpPr txBox="1"/>
          <p:nvPr/>
        </p:nvSpPr>
        <p:spPr>
          <a:xfrm rot="16200000">
            <a:off x="1990891" y="3118449"/>
            <a:ext cx="2024221" cy="246221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Seminole Pratt Whitney Road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1AEE36AB-1AA4-FFEB-D19A-7634511E5CF4}"/>
              </a:ext>
            </a:extLst>
          </p:cNvPr>
          <p:cNvSpPr/>
          <p:nvPr/>
        </p:nvSpPr>
        <p:spPr>
          <a:xfrm>
            <a:off x="2874678" y="2229448"/>
            <a:ext cx="228260" cy="175961"/>
          </a:xfrm>
          <a:prstGeom prst="star5">
            <a:avLst/>
          </a:prstGeom>
          <a:solidFill>
            <a:srgbClr val="13DF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B95E01A6-EF9D-BD55-C617-311D79AD30C8}"/>
              </a:ext>
            </a:extLst>
          </p:cNvPr>
          <p:cNvSpPr/>
          <p:nvPr/>
        </p:nvSpPr>
        <p:spPr>
          <a:xfrm>
            <a:off x="2887535" y="2930152"/>
            <a:ext cx="228260" cy="175961"/>
          </a:xfrm>
          <a:prstGeom prst="star5">
            <a:avLst/>
          </a:prstGeom>
          <a:solidFill>
            <a:srgbClr val="13DF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BE5BE47-889C-78EA-900E-FF50D3D43D16}"/>
              </a:ext>
            </a:extLst>
          </p:cNvPr>
          <p:cNvSpPr/>
          <p:nvPr/>
        </p:nvSpPr>
        <p:spPr>
          <a:xfrm>
            <a:off x="8817657" y="1214153"/>
            <a:ext cx="444500" cy="351288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6E72E7E-8F48-CEC7-C523-0E928CF6D947}"/>
              </a:ext>
            </a:extLst>
          </p:cNvPr>
          <p:cNvSpPr/>
          <p:nvPr/>
        </p:nvSpPr>
        <p:spPr>
          <a:xfrm>
            <a:off x="8808644" y="1553121"/>
            <a:ext cx="401784" cy="1104099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B4F2046-0615-C7E5-0B89-BB1CA0524C95}"/>
              </a:ext>
            </a:extLst>
          </p:cNvPr>
          <p:cNvSpPr/>
          <p:nvPr/>
        </p:nvSpPr>
        <p:spPr>
          <a:xfrm>
            <a:off x="8787531" y="2606773"/>
            <a:ext cx="413596" cy="332364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C86096A-29DC-8C31-27B0-6598D149FF4B}"/>
              </a:ext>
            </a:extLst>
          </p:cNvPr>
          <p:cNvSpPr/>
          <p:nvPr/>
        </p:nvSpPr>
        <p:spPr>
          <a:xfrm>
            <a:off x="8778230" y="2917582"/>
            <a:ext cx="444500" cy="351288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D979DF5-B39F-E21E-E8D1-4C1D97E2D6C9}"/>
              </a:ext>
            </a:extLst>
          </p:cNvPr>
          <p:cNvSpPr/>
          <p:nvPr/>
        </p:nvSpPr>
        <p:spPr>
          <a:xfrm>
            <a:off x="8756627" y="3249946"/>
            <a:ext cx="444500" cy="351288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E8B247B-ECFF-ECCA-CE14-A2A8BD786419}"/>
              </a:ext>
            </a:extLst>
          </p:cNvPr>
          <p:cNvSpPr/>
          <p:nvPr/>
        </p:nvSpPr>
        <p:spPr>
          <a:xfrm>
            <a:off x="8756627" y="3579679"/>
            <a:ext cx="444500" cy="353981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A39B5F82-A522-F6E8-46FE-A857BC56BAB6}"/>
              </a:ext>
            </a:extLst>
          </p:cNvPr>
          <p:cNvSpPr/>
          <p:nvPr/>
        </p:nvSpPr>
        <p:spPr>
          <a:xfrm>
            <a:off x="9127731" y="3497338"/>
            <a:ext cx="228260" cy="175961"/>
          </a:xfrm>
          <a:prstGeom prst="star5">
            <a:avLst/>
          </a:prstGeom>
          <a:solidFill>
            <a:srgbClr val="13DF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0A6033CE-079F-7A56-A2B2-BD22A98C0650}"/>
              </a:ext>
            </a:extLst>
          </p:cNvPr>
          <p:cNvSpPr/>
          <p:nvPr/>
        </p:nvSpPr>
        <p:spPr>
          <a:xfrm>
            <a:off x="9128223" y="2831415"/>
            <a:ext cx="228260" cy="175961"/>
          </a:xfrm>
          <a:prstGeom prst="star5">
            <a:avLst/>
          </a:prstGeom>
          <a:solidFill>
            <a:srgbClr val="13DF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5B5FB5C5-6A32-3919-DCAC-82AFFFA0C14B}"/>
              </a:ext>
            </a:extLst>
          </p:cNvPr>
          <p:cNvSpPr/>
          <p:nvPr/>
        </p:nvSpPr>
        <p:spPr>
          <a:xfrm>
            <a:off x="9164080" y="1453216"/>
            <a:ext cx="228260" cy="175961"/>
          </a:xfrm>
          <a:prstGeom prst="star5">
            <a:avLst>
              <a:gd name="adj" fmla="val 16650"/>
              <a:gd name="hf" fmla="val 105146"/>
              <a:gd name="vf" fmla="val 110557"/>
            </a:avLst>
          </a:prstGeom>
          <a:solidFill>
            <a:srgbClr val="13DF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93E527FD-0E3F-05FC-7C44-46741FD07BB6}"/>
              </a:ext>
            </a:extLst>
          </p:cNvPr>
          <p:cNvSpPr/>
          <p:nvPr/>
        </p:nvSpPr>
        <p:spPr>
          <a:xfrm>
            <a:off x="9166498" y="1829693"/>
            <a:ext cx="228260" cy="175961"/>
          </a:xfrm>
          <a:prstGeom prst="star5">
            <a:avLst>
              <a:gd name="adj" fmla="val 16650"/>
              <a:gd name="hf" fmla="val 105146"/>
              <a:gd name="vf" fmla="val 110557"/>
            </a:avLst>
          </a:prstGeom>
          <a:solidFill>
            <a:srgbClr val="13DF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B8CC22A-A114-3E88-D2CA-CF08E9FDDB24}"/>
              </a:ext>
            </a:extLst>
          </p:cNvPr>
          <p:cNvSpPr/>
          <p:nvPr/>
        </p:nvSpPr>
        <p:spPr>
          <a:xfrm>
            <a:off x="9351179" y="1582534"/>
            <a:ext cx="496775" cy="324619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39A1E0B-AA29-8C18-A44F-C65433E4652B}"/>
              </a:ext>
            </a:extLst>
          </p:cNvPr>
          <p:cNvSpPr/>
          <p:nvPr/>
        </p:nvSpPr>
        <p:spPr>
          <a:xfrm>
            <a:off x="9267443" y="3636354"/>
            <a:ext cx="338593" cy="311060"/>
          </a:xfrm>
          <a:custGeom>
            <a:avLst/>
            <a:gdLst>
              <a:gd name="connsiteX0" fmla="*/ 9525 w 476250"/>
              <a:gd name="connsiteY0" fmla="*/ 0 h 728662"/>
              <a:gd name="connsiteX1" fmla="*/ 476250 w 476250"/>
              <a:gd name="connsiteY1" fmla="*/ 33337 h 728662"/>
              <a:gd name="connsiteX2" fmla="*/ 433387 w 476250"/>
              <a:gd name="connsiteY2" fmla="*/ 728662 h 728662"/>
              <a:gd name="connsiteX3" fmla="*/ 0 w 476250"/>
              <a:gd name="connsiteY3" fmla="*/ 695325 h 728662"/>
              <a:gd name="connsiteX4" fmla="*/ 9525 w 476250"/>
              <a:gd name="connsiteY4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728662">
                <a:moveTo>
                  <a:pt x="9525" y="0"/>
                </a:moveTo>
                <a:lnTo>
                  <a:pt x="476250" y="33337"/>
                </a:lnTo>
                <a:lnTo>
                  <a:pt x="433387" y="728662"/>
                </a:lnTo>
                <a:lnTo>
                  <a:pt x="0" y="6953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39DA2579-2641-B2D4-8CC1-B3B75BBA2591}"/>
              </a:ext>
            </a:extLst>
          </p:cNvPr>
          <p:cNvSpPr/>
          <p:nvPr/>
        </p:nvSpPr>
        <p:spPr>
          <a:xfrm>
            <a:off x="9122163" y="2192759"/>
            <a:ext cx="228260" cy="175961"/>
          </a:xfrm>
          <a:prstGeom prst="star5">
            <a:avLst>
              <a:gd name="adj" fmla="val 16650"/>
              <a:gd name="hf" fmla="val 105146"/>
              <a:gd name="vf" fmla="val 110557"/>
            </a:avLst>
          </a:prstGeom>
          <a:solidFill>
            <a:srgbClr val="13DF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1B2BA23-8C9E-4A92-08A0-7DED83632CAF}"/>
              </a:ext>
            </a:extLst>
          </p:cNvPr>
          <p:cNvSpPr txBox="1"/>
          <p:nvPr/>
        </p:nvSpPr>
        <p:spPr>
          <a:xfrm>
            <a:off x="7431260" y="2107373"/>
            <a:ext cx="751517" cy="215444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71</a:t>
            </a:r>
            <a:r>
              <a:rPr lang="en-US" sz="800" baseline="30000" dirty="0">
                <a:solidFill>
                  <a:schemeClr val="bg1"/>
                </a:solidFill>
              </a:rPr>
              <a:t>st</a:t>
            </a:r>
            <a:r>
              <a:rPr lang="en-US" sz="800" dirty="0">
                <a:solidFill>
                  <a:schemeClr val="bg1"/>
                </a:solidFill>
              </a:rPr>
              <a:t> Lane N</a:t>
            </a:r>
          </a:p>
        </p:txBody>
      </p:sp>
      <p:pic>
        <p:nvPicPr>
          <p:cNvPr id="3" name="Picture 4" descr="Traffic Light Icon&quot; Images – Browse 226 Stock Photos, Vectors, and Video |  Adobe Stock">
            <a:extLst>
              <a:ext uri="{FF2B5EF4-FFF2-40B4-BE49-F238E27FC236}">
                <a16:creationId xmlns:a16="http://schemas.microsoft.com/office/drawing/2014/main" id="{D210A205-EEF1-36ED-9BD9-637A6F42D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10193" r="34628" b="9808"/>
          <a:stretch/>
        </p:blipFill>
        <p:spPr bwMode="auto">
          <a:xfrm>
            <a:off x="2979721" y="2403136"/>
            <a:ext cx="99859" cy="24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8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18530</TotalTime>
  <Words>618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Todd</dc:creator>
  <cp:lastModifiedBy>Jordan Sperling</cp:lastModifiedBy>
  <cp:revision>378</cp:revision>
  <cp:lastPrinted>2025-04-15T22:42:21Z</cp:lastPrinted>
  <dcterms:created xsi:type="dcterms:W3CDTF">2017-06-14T18:17:50Z</dcterms:created>
  <dcterms:modified xsi:type="dcterms:W3CDTF">2025-04-15T22:44:41Z</dcterms:modified>
</cp:coreProperties>
</file>